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28"/>
  </p:notesMasterIdLst>
  <p:sldIdLst>
    <p:sldId id="258" r:id="rId2"/>
    <p:sldId id="260" r:id="rId3"/>
    <p:sldId id="261" r:id="rId4"/>
    <p:sldId id="263" r:id="rId5"/>
    <p:sldId id="288" r:id="rId6"/>
    <p:sldId id="265" r:id="rId7"/>
    <p:sldId id="267" r:id="rId8"/>
    <p:sldId id="268" r:id="rId9"/>
    <p:sldId id="269" r:id="rId10"/>
    <p:sldId id="290" r:id="rId11"/>
    <p:sldId id="289" r:id="rId12"/>
    <p:sldId id="270" r:id="rId13"/>
    <p:sldId id="271" r:id="rId14"/>
    <p:sldId id="272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7" r:id="rId27"/>
  </p:sldIdLst>
  <p:sldSz cx="13003213" cy="9752013"/>
  <p:notesSz cx="6858000" cy="9144000"/>
  <p:defaultTextStyle>
    <a:defPPr>
      <a:defRPr lang="ru-RU"/>
    </a:defPPr>
    <a:lvl1pPr marL="0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1pPr>
    <a:lvl2pPr marL="546098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2pPr>
    <a:lvl3pPr marL="1092197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3pPr>
    <a:lvl4pPr marL="1638295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4pPr>
    <a:lvl5pPr marL="2184394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5pPr>
    <a:lvl6pPr marL="2730492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6pPr>
    <a:lvl7pPr marL="3276590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7pPr>
    <a:lvl8pPr marL="3822688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8pPr>
    <a:lvl9pPr marL="4368786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C539DCF3-7C25-4697-AF76-15D66AF01762}">
          <p14:sldIdLst>
            <p14:sldId id="258"/>
          </p14:sldIdLst>
        </p14:section>
        <p14:section name="Раздел без заголовка" id="{54946E17-FEA5-4FD4-B0F1-E3B5E39C6A58}">
          <p14:sldIdLst>
            <p14:sldId id="260"/>
            <p14:sldId id="261"/>
            <p14:sldId id="263"/>
            <p14:sldId id="288"/>
            <p14:sldId id="265"/>
            <p14:sldId id="267"/>
            <p14:sldId id="268"/>
            <p14:sldId id="269"/>
            <p14:sldId id="290"/>
            <p14:sldId id="289"/>
            <p14:sldId id="270"/>
            <p14:sldId id="271"/>
            <p14:sldId id="272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072" userDrawn="1">
          <p15:clr>
            <a:srgbClr val="A4A3A4"/>
          </p15:clr>
        </p15:guide>
        <p15:guide id="2" pos="4096" userDrawn="1">
          <p15:clr>
            <a:srgbClr val="A4A3A4"/>
          </p15:clr>
        </p15:guide>
        <p15:guide id="3" pos="42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>
      <p:cViewPr varScale="1">
        <p:scale>
          <a:sx n="82" d="100"/>
          <a:sy n="82" d="100"/>
        </p:scale>
        <p:origin x="-1470" y="-96"/>
      </p:cViewPr>
      <p:guideLst>
        <p:guide orient="horz" pos="3072"/>
        <p:guide pos="4096"/>
        <p:guide pos="42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688"/>
    </p:cViewPr>
  </p:sorterViewPr>
  <p:gridSpacing cx="255600" cy="255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0F0F0-31D6-4ED2-8CC8-E8B549255730}" type="datetimeFigureOut">
              <a:rPr lang="ru-RU" smtClean="0"/>
              <a:t>07.07.2023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4347A-67CF-4708-A0AA-83653B7FD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5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4347A-67CF-4708-A0AA-83653B7FD0A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1679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Нуле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18" y="3940417"/>
            <a:ext cx="4269926" cy="170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7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 algn="l">
              <a:lnSpc>
                <a:spcPts val="7466"/>
              </a:lnSpc>
              <a:defRPr sz="70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9606" y="7432006"/>
            <a:ext cx="10224000" cy="105247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000" baseline="0"/>
            </a:lvl1pPr>
            <a:lvl2pPr marL="487625" indent="0" algn="ctr">
              <a:buNone/>
              <a:defRPr sz="2133"/>
            </a:lvl2pPr>
            <a:lvl3pPr marL="975251" indent="0" algn="ctr">
              <a:buNone/>
              <a:defRPr sz="1920"/>
            </a:lvl3pPr>
            <a:lvl4pPr marL="1462875" indent="0" algn="ctr">
              <a:buNone/>
              <a:defRPr sz="1707"/>
            </a:lvl4pPr>
            <a:lvl5pPr marL="1950500" indent="0" algn="ctr">
              <a:buNone/>
              <a:defRPr sz="1707"/>
            </a:lvl5pPr>
            <a:lvl6pPr marL="2438125" indent="0" algn="ctr">
              <a:buNone/>
              <a:defRPr sz="1707"/>
            </a:lvl6pPr>
            <a:lvl7pPr marL="2925751" indent="0" algn="ctr">
              <a:buNone/>
              <a:defRPr sz="1707"/>
            </a:lvl7pPr>
            <a:lvl8pPr marL="3413376" indent="0" algn="ctr">
              <a:buNone/>
              <a:defRPr sz="1707"/>
            </a:lvl8pPr>
            <a:lvl9pPr marL="3901001" indent="0" algn="ctr">
              <a:buNone/>
              <a:defRPr sz="1707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 hasCustomPrompt="1"/>
          </p:nvPr>
        </p:nvSpPr>
        <p:spPr>
          <a:xfrm>
            <a:off x="1389607" y="1016807"/>
            <a:ext cx="6911999" cy="79199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667"/>
            </a:lvl1pPr>
          </a:lstStyle>
          <a:p>
            <a:r>
              <a:rPr lang="ru-RU" dirty="0"/>
              <a:t>Логотип Яндекса (Сервиса)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542" y="1042006"/>
            <a:ext cx="1137063" cy="76680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4"/>
          </p:nvPr>
        </p:nvSpPr>
        <p:spPr>
          <a:xfrm>
            <a:off x="1389605" y="8740077"/>
            <a:ext cx="10223999" cy="225529"/>
          </a:xfrm>
        </p:spPr>
        <p:txBody>
          <a:bodyPr lIns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521624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 xmlns="">
        <p15:guide id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 без 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9606" y="2575606"/>
            <a:ext cx="10224000" cy="4600800"/>
          </a:xfrm>
        </p:spPr>
        <p:txBody>
          <a:bodyPr lIns="0" anchor="ctr">
            <a:noAutofit/>
          </a:bodyPr>
          <a:lstStyle>
            <a:lvl1pPr algn="l">
              <a:lnSpc>
                <a:spcPts val="7466"/>
              </a:lnSpc>
              <a:defRPr sz="70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9606" y="7432006"/>
            <a:ext cx="10224000" cy="105247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487625" indent="0" algn="ctr">
              <a:buNone/>
              <a:defRPr sz="2133"/>
            </a:lvl2pPr>
            <a:lvl3pPr marL="975251" indent="0" algn="ctr">
              <a:buNone/>
              <a:defRPr sz="1920"/>
            </a:lvl3pPr>
            <a:lvl4pPr marL="1462875" indent="0" algn="ctr">
              <a:buNone/>
              <a:defRPr sz="1707"/>
            </a:lvl4pPr>
            <a:lvl5pPr marL="1950500" indent="0" algn="ctr">
              <a:buNone/>
              <a:defRPr sz="1707"/>
            </a:lvl5pPr>
            <a:lvl6pPr marL="2438125" indent="0" algn="ctr">
              <a:buNone/>
              <a:defRPr sz="1707"/>
            </a:lvl6pPr>
            <a:lvl7pPr marL="2925751" indent="0" algn="ctr">
              <a:buNone/>
              <a:defRPr sz="1707"/>
            </a:lvl7pPr>
            <a:lvl8pPr marL="3413376" indent="0" algn="ctr">
              <a:buNone/>
              <a:defRPr sz="1707"/>
            </a:lvl8pPr>
            <a:lvl9pPr marL="3901001" indent="0" algn="ctr">
              <a:buNone/>
              <a:defRPr sz="1707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4" hasCustomPrompt="1"/>
          </p:nvPr>
        </p:nvSpPr>
        <p:spPr>
          <a:xfrm>
            <a:off x="8546406" y="1042006"/>
            <a:ext cx="3067200" cy="79324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dirty="0"/>
              <a:t>Логотип партнера</a:t>
            </a:r>
          </a:p>
        </p:txBody>
      </p:sp>
      <p:sp>
        <p:nvSpPr>
          <p:cNvPr id="6" name="Рисунок 7"/>
          <p:cNvSpPr>
            <a:spLocks noGrp="1"/>
          </p:cNvSpPr>
          <p:nvPr>
            <p:ph type="pic" sz="quarter" idx="15" hasCustomPrompt="1"/>
          </p:nvPr>
        </p:nvSpPr>
        <p:spPr>
          <a:xfrm>
            <a:off x="1389606" y="1042006"/>
            <a:ext cx="6912000" cy="766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667"/>
            </a:lvl1pPr>
          </a:lstStyle>
          <a:p>
            <a:r>
              <a:rPr lang="ru-RU" dirty="0"/>
              <a:t>Логотип Яндекса (Сервиса)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9606" y="8740077"/>
            <a:ext cx="10224000" cy="225529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5714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9607" y="1042006"/>
            <a:ext cx="10224000" cy="1022400"/>
          </a:xfrm>
        </p:spPr>
        <p:txBody>
          <a:bodyPr anchor="t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8762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251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287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50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12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575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3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00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71" y="8889247"/>
            <a:ext cx="1039990" cy="31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0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8471" y="7402049"/>
            <a:ext cx="10224000" cy="1082429"/>
          </a:xfrm>
        </p:spPr>
        <p:txBody>
          <a:bodyPr anchor="t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8762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251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287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50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12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575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3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00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1389606" y="1808805"/>
            <a:ext cx="10462865" cy="5367601"/>
          </a:xfrm>
        </p:spPr>
        <p:txBody>
          <a:bodyPr>
            <a:noAutofit/>
          </a:bodyPr>
          <a:lstStyle>
            <a:lvl1pPr marL="723900" indent="-723900">
              <a:lnSpc>
                <a:spcPts val="7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Impact" panose="020B0806030902050204" pitchFamily="34" charset="0"/>
              <a:buChar char="│"/>
              <a:defRPr sz="7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209727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695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00" baseline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622805" y="1808807"/>
            <a:ext cx="11757601" cy="6390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393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Объект 3"/>
          <p:cNvSpPr>
            <a:spLocks noGrp="1"/>
          </p:cNvSpPr>
          <p:nvPr>
            <p:ph sz="quarter" idx="15"/>
          </p:nvPr>
        </p:nvSpPr>
        <p:spPr>
          <a:xfrm>
            <a:off x="622805" y="1808807"/>
            <a:ext cx="5623201" cy="6390000"/>
          </a:xfrm>
        </p:spPr>
        <p:txBody>
          <a:bodyPr/>
          <a:lstStyle>
            <a:lvl1pPr marL="0" marR="0" indent="0" algn="l" defTabSz="975251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6"/>
          </p:nvPr>
        </p:nvSpPr>
        <p:spPr>
          <a:xfrm>
            <a:off x="6757206" y="1808806"/>
            <a:ext cx="5623201" cy="6390001"/>
          </a:xfrm>
        </p:spPr>
        <p:txBody>
          <a:bodyPr/>
          <a:lstStyle>
            <a:lvl1pPr marL="0" marR="0" indent="0" algn="l" defTabSz="975251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2525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. + 5 изображений (символы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3896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13896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Рисунок 4"/>
          <p:cNvSpPr>
            <a:spLocks noGrp="1"/>
          </p:cNvSpPr>
          <p:nvPr>
            <p:ph type="pic" sz="quarter" idx="16" hasCustomPrompt="1"/>
          </p:nvPr>
        </p:nvSpPr>
        <p:spPr>
          <a:xfrm>
            <a:off x="42012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20" name="Текст 9"/>
          <p:cNvSpPr>
            <a:spLocks noGrp="1"/>
          </p:cNvSpPr>
          <p:nvPr>
            <p:ph type="body" sz="quarter" idx="17"/>
          </p:nvPr>
        </p:nvSpPr>
        <p:spPr>
          <a:xfrm>
            <a:off x="42012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1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70128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22" name="Текст 9"/>
          <p:cNvSpPr>
            <a:spLocks noGrp="1"/>
          </p:cNvSpPr>
          <p:nvPr>
            <p:ph type="body" sz="quarter" idx="19"/>
          </p:nvPr>
        </p:nvSpPr>
        <p:spPr>
          <a:xfrm>
            <a:off x="70128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3" name="Рисунок 4"/>
          <p:cNvSpPr>
            <a:spLocks noGrp="1"/>
          </p:cNvSpPr>
          <p:nvPr>
            <p:ph type="pic" sz="quarter" idx="20" hasCustomPrompt="1"/>
          </p:nvPr>
        </p:nvSpPr>
        <p:spPr>
          <a:xfrm>
            <a:off x="98244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24" name="Текст 9"/>
          <p:cNvSpPr>
            <a:spLocks noGrp="1"/>
          </p:cNvSpPr>
          <p:nvPr>
            <p:ph type="body" sz="quarter" idx="21"/>
          </p:nvPr>
        </p:nvSpPr>
        <p:spPr>
          <a:xfrm>
            <a:off x="98244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6783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. + 3 изображения (символы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2156406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/>
          </p:nvPr>
        </p:nvSpPr>
        <p:spPr>
          <a:xfrm>
            <a:off x="2156407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Рисунок 4"/>
          <p:cNvSpPr>
            <a:spLocks noGrp="1"/>
          </p:cNvSpPr>
          <p:nvPr>
            <p:ph type="pic" sz="quarter" idx="16" hasCustomPrompt="1"/>
          </p:nvPr>
        </p:nvSpPr>
        <p:spPr>
          <a:xfrm>
            <a:off x="54792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18" name="Текст 9"/>
          <p:cNvSpPr>
            <a:spLocks noGrp="1"/>
          </p:cNvSpPr>
          <p:nvPr>
            <p:ph type="body" sz="quarter" idx="17"/>
          </p:nvPr>
        </p:nvSpPr>
        <p:spPr>
          <a:xfrm>
            <a:off x="5479208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3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8802008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24" name="Текст 9"/>
          <p:cNvSpPr>
            <a:spLocks noGrp="1"/>
          </p:cNvSpPr>
          <p:nvPr>
            <p:ph type="body" sz="quarter" idx="19"/>
          </p:nvPr>
        </p:nvSpPr>
        <p:spPr>
          <a:xfrm>
            <a:off x="8802009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29530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3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816987" y="3342406"/>
            <a:ext cx="3384219" cy="2475802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816987" y="6167795"/>
            <a:ext cx="3384219" cy="722371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4968006" y="6173514"/>
            <a:ext cx="3322800" cy="722371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7" hasCustomPrompt="1"/>
          </p:nvPr>
        </p:nvSpPr>
        <p:spPr>
          <a:xfrm>
            <a:off x="4968006" y="3342406"/>
            <a:ext cx="3322800" cy="2466298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13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8802007" y="3342406"/>
            <a:ext cx="3322800" cy="2466298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14" name="Текст 9"/>
          <p:cNvSpPr>
            <a:spLocks noGrp="1"/>
          </p:cNvSpPr>
          <p:nvPr>
            <p:ph type="body" sz="quarter" idx="19"/>
          </p:nvPr>
        </p:nvSpPr>
        <p:spPr>
          <a:xfrm>
            <a:off x="8802008" y="6164010"/>
            <a:ext cx="3322799" cy="722371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22386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2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 hasCustomPrompt="1"/>
          </p:nvPr>
        </p:nvSpPr>
        <p:spPr>
          <a:xfrm>
            <a:off x="7313937" y="3086807"/>
            <a:ext cx="4328013" cy="3322800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357976" y="3086806"/>
            <a:ext cx="4376830" cy="33228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1403506" y="6920806"/>
            <a:ext cx="4331300" cy="766800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7268406" y="6920806"/>
            <a:ext cx="4373544" cy="766800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13306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1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 hasCustomPrompt="1"/>
          </p:nvPr>
        </p:nvSpPr>
        <p:spPr>
          <a:xfrm>
            <a:off x="622805" y="1808807"/>
            <a:ext cx="11757601" cy="6389999"/>
          </a:xfrm>
        </p:spPr>
        <p:txBody>
          <a:bodyPr/>
          <a:lstStyle/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303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без заголовк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 hasCustomPrompt="1"/>
          </p:nvPr>
        </p:nvSpPr>
        <p:spPr>
          <a:xfrm>
            <a:off x="622805" y="530806"/>
            <a:ext cx="11757601" cy="7668001"/>
          </a:xfrm>
        </p:spPr>
        <p:txBody>
          <a:bodyPr/>
          <a:lstStyle/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95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во весь экр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3003212" cy="9752013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Jpg, </a:t>
            </a:r>
            <a:r>
              <a:rPr lang="en-US" dirty="0" err="1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508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 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06" y="7943206"/>
            <a:ext cx="1022028" cy="72462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67606" y="7943206"/>
            <a:ext cx="8690400" cy="766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lvl="0"/>
            <a:r>
              <a:rPr lang="ru-RU" sz="1600" dirty="0">
                <a:solidFill>
                  <a:srgbClr val="000000"/>
                </a:solidFill>
                <a:latin typeface="+mn-lt"/>
                <a:cs typeface="Arial"/>
              </a:rPr>
              <a:t>Коммерческая тайна ООО «Яндекс», 119021, Россия, г. Москва, ул. Льва Толстого, д. 16</a:t>
            </a:r>
            <a:br>
              <a:rPr lang="ru-RU" sz="1600" dirty="0">
                <a:solidFill>
                  <a:srgbClr val="000000"/>
                </a:solidFill>
                <a:latin typeface="+mn-lt"/>
                <a:cs typeface="Arial"/>
              </a:rPr>
            </a:br>
            <a:r>
              <a:rPr lang="en-US" sz="1600" dirty="0">
                <a:solidFill>
                  <a:srgbClr val="000000"/>
                </a:solidFill>
                <a:latin typeface="+mn-lt"/>
                <a:cs typeface="Arial"/>
              </a:rPr>
              <a:t>YANDEX</a:t>
            </a:r>
            <a:r>
              <a:rPr lang="ru-RU" sz="1600" dirty="0">
                <a:solidFill>
                  <a:srgbClr val="000000"/>
                </a:solidFill>
                <a:latin typeface="+mn-lt"/>
                <a:cs typeface="Aria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n-lt"/>
                <a:cs typeface="Arial"/>
              </a:rPr>
              <a:t>Limited Liability Company, 16, Leo Tolstoy St., Moscow 119021, Russia</a:t>
            </a:r>
          </a:p>
        </p:txBody>
      </p:sp>
    </p:spTree>
    <p:extLst>
      <p:ext uri="{BB962C8B-B14F-4D97-AF65-F5344CB8AC3E}">
        <p14:creationId xmlns:p14="http://schemas.microsoft.com/office/powerpoint/2010/main" val="2813259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без 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819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89606" y="1553206"/>
            <a:ext cx="10224000" cy="1277999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Контакты</a:t>
            </a:r>
            <a:endParaRPr lang="en-US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2412007" y="7441611"/>
            <a:ext cx="3322799" cy="501596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2412007" y="5898407"/>
            <a:ext cx="3322799" cy="511199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9"/>
          <p:cNvSpPr>
            <a:spLocks noGrp="1"/>
          </p:cNvSpPr>
          <p:nvPr>
            <p:ph type="body" sz="quarter" idx="19"/>
          </p:nvPr>
        </p:nvSpPr>
        <p:spPr>
          <a:xfrm>
            <a:off x="7779607" y="5898407"/>
            <a:ext cx="3594916" cy="511199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9"/>
          <p:cNvSpPr>
            <a:spLocks noGrp="1"/>
          </p:cNvSpPr>
          <p:nvPr>
            <p:ph type="body" sz="quarter" idx="22"/>
          </p:nvPr>
        </p:nvSpPr>
        <p:spPr>
          <a:xfrm>
            <a:off x="7779606" y="7432005"/>
            <a:ext cx="3594713" cy="511202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9"/>
          <p:cNvSpPr>
            <a:spLocks noGrp="1"/>
          </p:cNvSpPr>
          <p:nvPr>
            <p:ph type="body" sz="quarter" idx="24" hasCustomPrompt="1"/>
          </p:nvPr>
        </p:nvSpPr>
        <p:spPr>
          <a:xfrm>
            <a:off x="1389606" y="3342406"/>
            <a:ext cx="10224000" cy="1926287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Должность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205" y="7432005"/>
            <a:ext cx="511201" cy="5112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721" y="5898406"/>
            <a:ext cx="293248" cy="511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805" y="5898406"/>
            <a:ext cx="511201" cy="5134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806" y="7441610"/>
            <a:ext cx="511200" cy="50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899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9882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806" y="1808807"/>
            <a:ext cx="11757600" cy="639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805" y="8740620"/>
            <a:ext cx="10751513" cy="2249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69206" y="8740619"/>
            <a:ext cx="511200" cy="22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82626762-87D3-4DF9-9E87-93829038349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56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p:hf hdr="0" dt="0"/>
  <p:txStyles>
    <p:titleStyle>
      <a:lvl1pPr algn="l" defTabSz="975251" rtl="0" eaLnBrk="1" latinLnBrk="0" hangingPunct="1">
        <a:lnSpc>
          <a:spcPts val="5900"/>
        </a:lnSpc>
        <a:spcBef>
          <a:spcPts val="0"/>
        </a:spcBef>
        <a:spcAft>
          <a:spcPts val="0"/>
        </a:spcAft>
        <a:buNone/>
        <a:tabLst>
          <a:tab pos="3943350" algn="l"/>
        </a:tabLst>
        <a:defRPr sz="5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75251" rtl="0" eaLnBrk="1" latinLnBrk="0" hangingPunct="1">
        <a:lnSpc>
          <a:spcPct val="100000"/>
        </a:lnSpc>
        <a:spcBef>
          <a:spcPts val="2000"/>
        </a:spcBef>
        <a:spcAft>
          <a:spcPts val="2000"/>
        </a:spcAft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396000" algn="l" defTabSz="101753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2"/>
        </a:buClr>
        <a:buFont typeface="Impact" panose="020B0806030902050204" pitchFamily="34" charset="0"/>
        <a:buChar char="▌"/>
        <a:tabLst/>
        <a:defRPr sz="3000" kern="1200" baseline="0">
          <a:solidFill>
            <a:schemeClr val="tx1"/>
          </a:solidFill>
          <a:latin typeface="Textbook New" panose="020B0603020503020204" pitchFamily="34" charset="-52"/>
          <a:ea typeface="+mn-ea"/>
          <a:cs typeface="+mn-cs"/>
        </a:defRPr>
      </a:lvl2pPr>
      <a:lvl3pPr marL="684000" indent="-288000" algn="l" defTabSz="975251" rtl="0" eaLnBrk="1" latinLnBrk="0" hangingPunct="1">
        <a:lnSpc>
          <a:spcPct val="100000"/>
        </a:lnSpc>
        <a:spcBef>
          <a:spcPts val="2000"/>
        </a:spcBef>
        <a:spcAft>
          <a:spcPts val="0"/>
        </a:spcAft>
        <a:buFont typeface="Textbook New Light" panose="020B0503020503020204" pitchFamily="34" charset="-52"/>
        <a:buChar char="›"/>
        <a:tabLst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00" indent="-288000" algn="l" defTabSz="975251" rtl="0" eaLnBrk="1" latinLnBrk="0" hangingPunct="1">
        <a:lnSpc>
          <a:spcPct val="100000"/>
        </a:lnSpc>
        <a:spcBef>
          <a:spcPts val="2000"/>
        </a:spcBef>
        <a:spcAft>
          <a:spcPts val="0"/>
        </a:spcAft>
        <a:buFont typeface="+mj-lt"/>
        <a:buAutoNum type="arabicPeriod"/>
        <a:tabLst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75251" rtl="0" eaLnBrk="1" latinLnBrk="0" hangingPunct="1">
        <a:lnSpc>
          <a:spcPct val="90000"/>
        </a:lnSpc>
        <a:spcBef>
          <a:spcPts val="533"/>
        </a:spcBef>
        <a:buFontTx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2681939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69563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188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4813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2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25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287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500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12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575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376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00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7679">
          <p15:clr>
            <a:srgbClr val="F26B43"/>
          </p15:clr>
        </p15:guide>
        <p15:guide id="2" pos="7360">
          <p15:clr>
            <a:srgbClr val="F26B43"/>
          </p15:clr>
        </p15:guide>
        <p15:guide id="3" pos="7040">
          <p15:clr>
            <a:srgbClr val="F26B43"/>
          </p15:clr>
        </p15:guide>
        <p15:guide id="4" pos="6720">
          <p15:clr>
            <a:srgbClr val="F26B43"/>
          </p15:clr>
        </p15:guide>
        <p15:guide id="5" pos="6401">
          <p15:clr>
            <a:srgbClr val="F26B43"/>
          </p15:clr>
        </p15:guide>
        <p15:guide id="6" pos="6081">
          <p15:clr>
            <a:srgbClr val="F26B43"/>
          </p15:clr>
        </p15:guide>
        <p15:guide id="7" pos="5761">
          <p15:clr>
            <a:srgbClr val="F26B43"/>
          </p15:clr>
        </p15:guide>
        <p15:guide id="8" pos="5441">
          <p15:clr>
            <a:srgbClr val="F26B43"/>
          </p15:clr>
        </p15:guide>
        <p15:guide id="9" pos="5122">
          <p15:clr>
            <a:srgbClr val="F26B43"/>
          </p15:clr>
        </p15:guide>
        <p15:guide id="10" pos="4802">
          <p15:clr>
            <a:srgbClr val="F26B43"/>
          </p15:clr>
        </p15:guide>
        <p15:guide id="11" pos="4482">
          <p15:clr>
            <a:srgbClr val="F26B43"/>
          </p15:clr>
        </p15:guide>
        <p15:guide id="12" pos="4162">
          <p15:clr>
            <a:srgbClr val="F26B43"/>
          </p15:clr>
        </p15:guide>
        <p15:guide id="13" pos="3523">
          <p15:clr>
            <a:srgbClr val="F26B43"/>
          </p15:clr>
        </p15:guide>
        <p15:guide id="14" pos="3843">
          <p15:clr>
            <a:srgbClr val="F26B43"/>
          </p15:clr>
        </p15:guide>
        <p15:guide id="15" pos="3203">
          <p15:clr>
            <a:srgbClr val="F26B43"/>
          </p15:clr>
        </p15:guide>
        <p15:guide id="16" pos="2883">
          <p15:clr>
            <a:srgbClr val="F26B43"/>
          </p15:clr>
        </p15:guide>
        <p15:guide id="17" pos="2564">
          <p15:clr>
            <a:srgbClr val="F26B43"/>
          </p15:clr>
        </p15:guide>
        <p15:guide id="18" pos="2244">
          <p15:clr>
            <a:srgbClr val="F26B43"/>
          </p15:clr>
        </p15:guide>
        <p15:guide id="19" pos="1924">
          <p15:clr>
            <a:srgbClr val="F26B43"/>
          </p15:clr>
        </p15:guide>
        <p15:guide id="20" pos="1604">
          <p15:clr>
            <a:srgbClr val="F26B43"/>
          </p15:clr>
        </p15:guide>
        <p15:guide id="21" pos="1285">
          <p15:clr>
            <a:srgbClr val="F26B43"/>
          </p15:clr>
        </p15:guide>
        <p15:guide id="22" pos="645">
          <p15:clr>
            <a:srgbClr val="F26B43"/>
          </p15:clr>
        </p15:guide>
        <p15:guide id="23" pos="965">
          <p15:clr>
            <a:srgbClr val="F26B43"/>
          </p15:clr>
        </p15:guide>
        <p15:guide id="24" pos="325">
          <p15:clr>
            <a:srgbClr val="F26B43"/>
          </p15:clr>
        </p15:guide>
        <p15:guide id="25" pos="7999">
          <p15:clr>
            <a:srgbClr val="F26B43"/>
          </p15:clr>
        </p15:guide>
        <p15:guide id="26" pos="8319">
          <p15:clr>
            <a:srgbClr val="F26B43"/>
          </p15:clr>
        </p15:guide>
        <p15:guide id="27" pos="8639">
          <p15:clr>
            <a:srgbClr val="F26B43"/>
          </p15:clr>
        </p15:guide>
        <p15:guide id="28" pos="8958">
          <p15:clr>
            <a:srgbClr val="F26B43"/>
          </p15:clr>
        </p15:guide>
        <p15:guide id="29" pos="9278">
          <p15:clr>
            <a:srgbClr val="F26B43"/>
          </p15:clr>
        </p15:guide>
        <p15:guide id="30" pos="9598">
          <p15:clr>
            <a:srgbClr val="F26B43"/>
          </p15:clr>
        </p15:guide>
        <p15:guide id="31" pos="9918">
          <p15:clr>
            <a:srgbClr val="F26B43"/>
          </p15:clr>
        </p15:guide>
        <p15:guide id="32" pos="10237">
          <p15:clr>
            <a:srgbClr val="F26B43"/>
          </p15:clr>
        </p15:guide>
        <p15:guide id="33" pos="10877">
          <p15:clr>
            <a:srgbClr val="F26B43"/>
          </p15:clr>
        </p15:guide>
        <p15:guide id="34" pos="10557">
          <p15:clr>
            <a:srgbClr val="F26B43"/>
          </p15:clr>
        </p15:guide>
        <p15:guide id="35" pos="11197">
          <p15:clr>
            <a:srgbClr val="F26B43"/>
          </p15:clr>
        </p15:guide>
        <p15:guide id="36" pos="11516">
          <p15:clr>
            <a:srgbClr val="F26B43"/>
          </p15:clr>
        </p15:guide>
        <p15:guide id="37" pos="12156">
          <p15:clr>
            <a:srgbClr val="F26B43"/>
          </p15:clr>
        </p15:guide>
        <p15:guide id="38" pos="11836">
          <p15:clr>
            <a:srgbClr val="F26B43"/>
          </p15:clr>
        </p15:guide>
        <p15:guide id="39" pos="12476">
          <p15:clr>
            <a:srgbClr val="F26B43"/>
          </p15:clr>
        </p15:guide>
        <p15:guide id="40" pos="12795">
          <p15:clr>
            <a:srgbClr val="F26B43"/>
          </p15:clr>
        </p15:guide>
        <p15:guide id="41" pos="13115">
          <p15:clr>
            <a:srgbClr val="F26B43"/>
          </p15:clr>
        </p15:guide>
        <p15:guide id="42" pos="13435">
          <p15:clr>
            <a:srgbClr val="F26B43"/>
          </p15:clr>
        </p15:guide>
        <p15:guide id="43" pos="14074">
          <p15:clr>
            <a:srgbClr val="F26B43"/>
          </p15:clr>
        </p15:guide>
        <p15:guide id="44" pos="13755">
          <p15:clr>
            <a:srgbClr val="F26B43"/>
          </p15:clr>
        </p15:guide>
        <p15:guide id="45" pos="14394">
          <p15:clr>
            <a:srgbClr val="F26B43"/>
          </p15:clr>
        </p15:guide>
        <p15:guide id="46" pos="14714">
          <p15:clr>
            <a:srgbClr val="F26B43"/>
          </p15:clr>
        </p15:guide>
        <p15:guide id="47" pos="15034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4000">
          <p15:clr>
            <a:srgbClr val="F26B43"/>
          </p15:clr>
        </p15:guide>
        <p15:guide id="50" orient="horz" pos="3681">
          <p15:clr>
            <a:srgbClr val="F26B43"/>
          </p15:clr>
        </p15:guide>
        <p15:guide id="51" orient="horz" pos="3361">
          <p15:clr>
            <a:srgbClr val="F26B43"/>
          </p15:clr>
        </p15:guide>
        <p15:guide id="52" orient="horz" pos="3041">
          <p15:clr>
            <a:srgbClr val="F26B43"/>
          </p15:clr>
        </p15:guide>
        <p15:guide id="53" orient="horz" pos="2721">
          <p15:clr>
            <a:srgbClr val="F26B43"/>
          </p15:clr>
        </p15:guide>
        <p15:guide id="54" orient="horz" pos="2402">
          <p15:clr>
            <a:srgbClr val="F26B43"/>
          </p15:clr>
        </p15:guide>
        <p15:guide id="55" orient="horz" pos="2082">
          <p15:clr>
            <a:srgbClr val="F26B43"/>
          </p15:clr>
        </p15:guide>
        <p15:guide id="56" orient="horz" pos="1762">
          <p15:clr>
            <a:srgbClr val="F26B43"/>
          </p15:clr>
        </p15:guide>
        <p15:guide id="57" orient="horz" pos="1442">
          <p15:clr>
            <a:srgbClr val="F26B43"/>
          </p15:clr>
        </p15:guide>
        <p15:guide id="58" orient="horz" pos="1123">
          <p15:clr>
            <a:srgbClr val="F26B43"/>
          </p15:clr>
        </p15:guide>
        <p15:guide id="59" orient="horz" pos="803">
          <p15:clr>
            <a:srgbClr val="F26B43"/>
          </p15:clr>
        </p15:guide>
        <p15:guide id="60" orient="horz" pos="483">
          <p15:clr>
            <a:srgbClr val="F26B43"/>
          </p15:clr>
        </p15:guide>
        <p15:guide id="61" orient="horz" pos="163">
          <p15:clr>
            <a:srgbClr val="F26B43"/>
          </p15:clr>
        </p15:guide>
        <p15:guide id="62" orient="horz" pos="4640">
          <p15:clr>
            <a:srgbClr val="F26B43"/>
          </p15:clr>
        </p15:guide>
        <p15:guide id="63" orient="horz" pos="4959">
          <p15:clr>
            <a:srgbClr val="F26B43"/>
          </p15:clr>
        </p15:guide>
        <p15:guide id="64" orient="horz" pos="5279">
          <p15:clr>
            <a:srgbClr val="F26B43"/>
          </p15:clr>
        </p15:guide>
        <p15:guide id="65" orient="horz" pos="5599">
          <p15:clr>
            <a:srgbClr val="F26B43"/>
          </p15:clr>
        </p15:guide>
        <p15:guide id="66" orient="horz" pos="5919">
          <p15:clr>
            <a:srgbClr val="F26B43"/>
          </p15:clr>
        </p15:guide>
        <p15:guide id="67" orient="horz" pos="6238">
          <p15:clr>
            <a:srgbClr val="F26B43"/>
          </p15:clr>
        </p15:guide>
        <p15:guide id="68" orient="horz" pos="6558">
          <p15:clr>
            <a:srgbClr val="F26B43"/>
          </p15:clr>
        </p15:guide>
        <p15:guide id="69" orient="horz" pos="6878">
          <p15:clr>
            <a:srgbClr val="F26B43"/>
          </p15:clr>
        </p15:guide>
        <p15:guide id="70" orient="horz" pos="7198">
          <p15:clr>
            <a:srgbClr val="F26B43"/>
          </p15:clr>
        </p15:guide>
        <p15:guide id="71" orient="horz" pos="7517">
          <p15:clr>
            <a:srgbClr val="F26B43"/>
          </p15:clr>
        </p15:guide>
        <p15:guide id="72" orient="horz" pos="7837">
          <p15:clr>
            <a:srgbClr val="F26B43"/>
          </p15:clr>
        </p15:guide>
        <p15:guide id="73" orient="horz" pos="8157">
          <p15:clr>
            <a:srgbClr val="F26B43"/>
          </p15:clr>
        </p15:guide>
        <p15:guide id="74" orient="horz" pos="84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806" y="2731862"/>
            <a:ext cx="10224000" cy="4600800"/>
          </a:xfrm>
        </p:spPr>
        <p:txBody>
          <a:bodyPr/>
          <a:lstStyle/>
          <a:p>
            <a:r>
              <a:rPr lang="ru-RU" dirty="0"/>
              <a:t> Безопасность платежей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28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Ущерб от карточного мошенничества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4,6 млрд. рублей в России в </a:t>
            </a:r>
            <a:r>
              <a:rPr lang="ru-RU" dirty="0" smtClean="0"/>
              <a:t>2022 </a:t>
            </a:r>
            <a:r>
              <a:rPr lang="ru-RU" dirty="0"/>
              <a:t>году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Россия — 4-я в Европе страна по количеству ущерба от мошенничества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88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виноват?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  <a:defRPr sz="1800"/>
            </a:pPr>
            <a:r>
              <a:rPr lang="ru-RU" sz="3200" dirty="0"/>
              <a:t>Человеческий фактор:</a:t>
            </a:r>
          </a:p>
          <a:p>
            <a:pPr lvl="1">
              <a:defRPr sz="1800"/>
            </a:pPr>
            <a:endParaRPr lang="ru-RU" sz="3200" b="1" dirty="0"/>
          </a:p>
          <a:p>
            <a:pPr lvl="1">
              <a:defRPr sz="1800"/>
            </a:pPr>
            <a:r>
              <a:rPr lang="ru-RU" sz="3200" dirty="0"/>
              <a:t>Наивность</a:t>
            </a:r>
          </a:p>
          <a:p>
            <a:pPr lvl="1">
              <a:defRPr sz="1800"/>
            </a:pPr>
            <a:endParaRPr lang="ru-RU" sz="3200" dirty="0"/>
          </a:p>
          <a:p>
            <a:pPr lvl="1">
              <a:defRPr sz="1800"/>
            </a:pPr>
            <a:r>
              <a:rPr lang="ru-RU" sz="3200" dirty="0"/>
              <a:t>Невнимательность</a:t>
            </a:r>
          </a:p>
          <a:p>
            <a:pPr marL="0" lvl="1" indent="0">
              <a:buNone/>
              <a:defRPr sz="1800"/>
            </a:pPr>
            <a:endParaRPr lang="ru-RU" sz="3200" dirty="0"/>
          </a:p>
          <a:p>
            <a:pPr lvl="1">
              <a:defRPr sz="1800"/>
            </a:pPr>
            <a:r>
              <a:rPr lang="ru-RU" sz="3200" dirty="0"/>
              <a:t>Неосведомленность</a:t>
            </a:r>
          </a:p>
          <a:p>
            <a:pPr lvl="1">
              <a:defRPr sz="1800"/>
            </a:pPr>
            <a:endParaRPr lang="ru-RU" sz="3200" dirty="0"/>
          </a:p>
          <a:p>
            <a:pPr lvl="1">
              <a:defRPr sz="1800"/>
            </a:pPr>
            <a:r>
              <a:rPr lang="ru-RU" sz="3200" dirty="0"/>
              <a:t>Беспечность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8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Фальшивые смски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lvl="1"/>
            <a:r>
              <a:rPr lang="ru-RU" dirty="0"/>
              <a:t>«Мама, я попал в аварию\больницу\полицию, срочно нужны деньги. Кинь их на этот номер\переводи на такой-то кошелек»</a:t>
            </a:r>
          </a:p>
          <a:p>
            <a:pPr lvl="1"/>
            <a:endParaRPr lang="ru-RU" dirty="0"/>
          </a:p>
          <a:p>
            <a:pPr marL="0" lvl="1" indent="0">
              <a:buNone/>
            </a:pPr>
            <a:r>
              <a:rPr lang="ru-RU" dirty="0"/>
              <a:t>Выход: 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Перезвонить тому, у кого проблемы, чтобы проверить информацию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606" y="1042006"/>
            <a:ext cx="4089600" cy="7906560"/>
          </a:xfrm>
          <a:prstGeom prst="rect">
            <a:avLst/>
          </a:prstGeom>
        </p:spPr>
      </p:pic>
      <p:pic>
        <p:nvPicPr>
          <p:cNvPr id="8" name="Picture 7" descr="фото (2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6" y="2320006"/>
            <a:ext cx="3578400" cy="536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6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806" y="1808806"/>
            <a:ext cx="3322800" cy="6424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Выманивание sms-пароля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5</a:t>
            </a:fld>
            <a:endParaRPr lang="ru-R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406" y="1808806"/>
            <a:ext cx="3322800" cy="6424080"/>
          </a:xfrm>
          <a:prstGeom prst="rect">
            <a:avLst/>
          </a:prstGeom>
        </p:spPr>
      </p:pic>
      <p:pic>
        <p:nvPicPr>
          <p:cNvPr id="8" name="Picture 7" descr="фото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763" y="2831205"/>
            <a:ext cx="2909870" cy="4364806"/>
          </a:xfrm>
          <a:prstGeom prst="rect">
            <a:avLst/>
          </a:prstGeom>
        </p:spPr>
      </p:pic>
      <p:pic>
        <p:nvPicPr>
          <p:cNvPr id="11" name="фото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49163" y="2850450"/>
            <a:ext cx="2896801" cy="43452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18545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«Официальные» письма платежных сервисов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6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2805" y="2831206"/>
            <a:ext cx="11757601" cy="5367600"/>
          </a:xfrm>
        </p:spPr>
        <p:txBody>
          <a:bodyPr/>
          <a:lstStyle/>
          <a:p>
            <a:pPr lvl="1"/>
            <a:r>
              <a:rPr lang="ru-RU" dirty="0"/>
              <a:t>«Ваш кошелек в Яндекс.Деньгах заблокирован. Для разблокировки перейдите по ссылке и введите пароль».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«Вас беспокоит служба безопасности банка. Чтобы мы разрешили вам продолжать пользоваться картой, скажите проверочную информацию и пин-код».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0627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«Официальные» письма платежных сервисов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7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2805" y="2831206"/>
            <a:ext cx="11757601" cy="5367600"/>
          </a:xfrm>
        </p:spPr>
        <p:txBody>
          <a:bodyPr/>
          <a:lstStyle/>
          <a:p>
            <a:pPr marL="0" lvl="1" indent="0">
              <a:buNone/>
            </a:pPr>
            <a:r>
              <a:rPr lang="ru-RU" dirty="0"/>
              <a:t>Выход: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Знать, что банки и платежные сервисы никогда не запрашивают у вас пин-коды, пароли и другую информацию.</a:t>
            </a:r>
          </a:p>
          <a:p>
            <a:pPr lvl="1"/>
            <a:r>
              <a:rPr lang="ru-RU" dirty="0"/>
              <a:t>Проверять адрес сайта, на который вы переходите и где вводите свой пароль.</a:t>
            </a:r>
            <a:endParaRPr lang="en-US" dirty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839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07" y="1808806"/>
            <a:ext cx="11757600" cy="690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Фальшивые выигрыши в лотереи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8</a:t>
            </a:fld>
            <a:endParaRPr lang="ru-RU" dirty="0"/>
          </a:p>
        </p:txBody>
      </p:sp>
      <p:pic>
        <p:nvPicPr>
          <p:cNvPr id="9" name="Content Placeholder 8" descr="Untitled.png"/>
          <p:cNvPicPr>
            <a:picLocks noGrp="1" noChangeAspect="1"/>
          </p:cNvPicPr>
          <p:nvPr>
            <p:ph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" t="560" r="13992" b="-560"/>
          <a:stretch/>
        </p:blipFill>
        <p:spPr>
          <a:xfrm>
            <a:off x="604919" y="2284237"/>
            <a:ext cx="11757601" cy="6389999"/>
          </a:xfrm>
        </p:spPr>
      </p:pic>
      <p:sp>
        <p:nvSpPr>
          <p:cNvPr id="10" name="Rectangle 9"/>
          <p:cNvSpPr/>
          <p:nvPr/>
        </p:nvSpPr>
        <p:spPr>
          <a:xfrm>
            <a:off x="3235522" y="3957574"/>
            <a:ext cx="3578400" cy="7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67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Фальшивые выигрыши в лотереи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9</a:t>
            </a:fld>
            <a:endParaRPr lang="ru-R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ru-RU" dirty="0"/>
              <a:t>Признаки: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Вы ничего не знаете о данной лотерее и никогда в ней не принимали участие;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Вы никогда не оставляли своих личных данных на этом ресурсе или этой организации, от лица которой приходит письмо;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Сообщение составлено безграмотно, с орфографическими ошибками;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Почтовый адрес отправителя – общедоступный почтовый сервис. Например, gmail.com, mail.ru, yandex.ru.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68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Пример  “нигерийского” письма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000" dirty="0"/>
              <a:t>Дорогой друг! </a:t>
            </a:r>
          </a:p>
          <a:p>
            <a:r>
              <a:rPr lang="ru-RU" sz="2000" dirty="0"/>
              <a:t>Я миссис Сесе-секо, вдова бывшего президента Заира (ныне Демократической республики Конго) Мобуту Сесе-секо. Я вынуждена написать Вам это письмо. Это в связи с моими нынешними обстоятельствами и ситуацией. Я спаслась вместе со своим мужем и двумя сыновьями Альфредом и Башером в Абиджан, Кот-д’Ивуар, где мы и поселились - затем мы переехали в Марокко, где мой муж умер от рака. У меня есть банковский счет на сумму 18 000 000 (восемнадцать миллионов) долларов США. Мне нужно ваше желание помочь нам - чтобы вы получили эти деньги для нас, в таком случае я представлю Вас моему сыну Альфреду, который имеет право получить эти деньги. Я хочу инвестировать эти деньги, но не хочу, чтобы было известно, что это делаю я. Мне хочется приобрести недвижимость и акции транснациональных компаний, а также вложиться в надежные и неспекулятивные дела, которые Вы посоветуете. </a:t>
            </a:r>
          </a:p>
          <a:p>
            <a:r>
              <a:rPr lang="ru-RU" sz="2000" dirty="0"/>
              <a:t>Искренне Ваша, </a:t>
            </a:r>
          </a:p>
          <a:p>
            <a:r>
              <a:rPr lang="ru-RU" sz="2000" dirty="0"/>
              <a:t>Миссис Мариам М. Сесе-секо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7627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Сценарии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11</a:t>
            </a:fld>
            <a:endParaRPr lang="ru-R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</a:pPr>
            <a:endParaRPr lang="ru-RU" dirty="0"/>
          </a:p>
          <a:p>
            <a:pPr lvl="1"/>
            <a:endParaRPr lang="ru-RU" dirty="0"/>
          </a:p>
          <a:p>
            <a:pPr lvl="1"/>
            <a:r>
              <a:rPr lang="ru-RU" dirty="0"/>
              <a:t>Письмо о вакансии за рубежом, но перед выездом надо оплатить разрешение на проживание и работу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Жертве сообщается о выигрыше в лотерею. Получатель письма должен заплатить, чтобы получить свой выигрыш.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Жертве предлагается взять приличный кредит под бизнес, не требуя ни залога, ни стартового взноса. Все, что требуется — лишь оплатить издержки банка на оформление кредита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11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Фальшивые сайты авиабилетов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12</a:t>
            </a:fld>
            <a:endParaRPr lang="ru-R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ru-RU" dirty="0"/>
              <a:t>Выход: 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Искать отзывы о неизвестном вам ранее сайте, прежде чем совершать покупку</a:t>
            </a:r>
            <a:endParaRPr lang="en-US" dirty="0"/>
          </a:p>
        </p:txBody>
      </p:sp>
      <p:pic>
        <p:nvPicPr>
          <p:cNvPr id="10" name="Content Placeholder 9" descr="Untitled.png"/>
          <p:cNvPicPr>
            <a:picLocks noGrp="1" noChangeAspect="1"/>
          </p:cNvPicPr>
          <p:nvPr>
            <p:ph sz="quarter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0" r="26953" b="-280"/>
          <a:stretch/>
        </p:blipFill>
        <p:spPr>
          <a:xfrm>
            <a:off x="6757988" y="1808163"/>
            <a:ext cx="5622925" cy="6391275"/>
          </a:xfrm>
        </p:spPr>
      </p:pic>
    </p:spTree>
    <p:extLst>
      <p:ext uri="{BB962C8B-B14F-4D97-AF65-F5344CB8AC3E}">
        <p14:creationId xmlns:p14="http://schemas.microsoft.com/office/powerpoint/2010/main" val="2011369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Фальшивые интернет-магазины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13</a:t>
            </a:fld>
            <a:endParaRPr lang="ru-R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По продаже ноутбуков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И даже мотоциклов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Товаров из-за границы</a:t>
            </a:r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marL="0" lvl="1" indent="0">
              <a:buNone/>
            </a:pPr>
            <a:r>
              <a:rPr lang="ru-RU" dirty="0"/>
              <a:t>Выход: 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Искать отзывы о неизвестном вам ранее сайте, прежде чем совершать покупку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46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«Выгодные» покупки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14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Новый iPhone за 3 тысячи рублей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Распродажа товаров, якобы конфискованная на границе</a:t>
            </a:r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marL="0" lvl="1" indent="0">
              <a:buNone/>
            </a:pPr>
            <a:r>
              <a:rPr lang="ru-RU" dirty="0"/>
              <a:t>Выход: 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Поверить, что халявы не бывает даже в интернете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Поискать отзывы о магазине, прежде чем совершать покупку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71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Выпрашивание денег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15</a:t>
            </a:fld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1"/>
            <a:r>
              <a:rPr lang="ru-RU" dirty="0"/>
              <a:t>Со взломанных во ВКонтакте аккаунтов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Со взломанных аккаунтов Skype</a:t>
            </a:r>
          </a:p>
          <a:p>
            <a:pPr lvl="1"/>
            <a:endParaRPr lang="ru-RU" dirty="0"/>
          </a:p>
          <a:p>
            <a:pPr marL="0" lvl="1" indent="0">
              <a:buNone/>
            </a:pPr>
            <a:r>
              <a:rPr lang="ru-RU" dirty="0"/>
              <a:t>Выход: 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Перезвонить другу и уточнить информацию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Задать «контрольный» вопрос, на который может ответить только друг</a:t>
            </a:r>
            <a:endParaRPr lang="en-US" dirty="0"/>
          </a:p>
        </p:txBody>
      </p:sp>
      <p:pic>
        <p:nvPicPr>
          <p:cNvPr id="8" name="Content Placeholder 7" descr="Untitled.png"/>
          <p:cNvPicPr>
            <a:picLocks noGrp="1" noChangeAspect="1"/>
          </p:cNvPicPr>
          <p:nvPr>
            <p:ph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0" t="560" r="41540" b="-560"/>
          <a:stretch/>
        </p:blipFill>
        <p:spPr/>
      </p:pic>
    </p:spTree>
    <p:extLst>
      <p:ext uri="{BB962C8B-B14F-4D97-AF65-F5344CB8AC3E}">
        <p14:creationId xmlns:p14="http://schemas.microsoft.com/office/powerpoint/2010/main" val="1470393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Халява с подпиской</a:t>
            </a:r>
            <a:br>
              <a:rPr lang="ru-RU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16</a:t>
            </a:fld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622806" y="5387206"/>
            <a:ext cx="11757601" cy="3322799"/>
          </a:xfrm>
        </p:spPr>
        <p:txBody>
          <a:bodyPr/>
          <a:lstStyle/>
          <a:p>
            <a:pPr marL="0" lvl="1" indent="0">
              <a:buNone/>
            </a:pPr>
            <a:r>
              <a:rPr lang="ru-RU" dirty="0"/>
              <a:t>Выход: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Не вводить номер своего телефона во время скачивания файлов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Пользоваться легальными сервисами для прослушивания музыки (например, Яндекс.Музыка), просмотра фильмов (например, Amediateka, ivi.ru), чтения книг (Литрес, iBooks)</a:t>
            </a:r>
            <a:endParaRPr lang="en-US" dirty="0"/>
          </a:p>
        </p:txBody>
      </p:sp>
      <p:pic>
        <p:nvPicPr>
          <p:cNvPr id="11" name="Picture 10" descr="Untitl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5" t="20626" r="12268" b="9913"/>
          <a:stretch/>
        </p:blipFill>
        <p:spPr>
          <a:xfrm>
            <a:off x="3434406" y="1808806"/>
            <a:ext cx="6278030" cy="3594965"/>
          </a:xfrm>
          <a:prstGeom prst="rect">
            <a:avLst/>
          </a:prstGeom>
          <a:ln>
            <a:solidFill>
              <a:srgbClr val="7F7F7F"/>
            </a:solidFill>
          </a:ln>
        </p:spPr>
      </p:pic>
    </p:spTree>
    <p:extLst>
      <p:ext uri="{BB962C8B-B14F-4D97-AF65-F5344CB8AC3E}">
        <p14:creationId xmlns:p14="http://schemas.microsoft.com/office/powerpoint/2010/main" val="3816501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нужно знать о своей банковской карточке?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04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нужно знать о платежах банковской карточкой?</a:t>
            </a:r>
            <a:endParaRPr lang="en-US" dirty="0"/>
          </a:p>
        </p:txBody>
      </p:sp>
      <p:pic>
        <p:nvPicPr>
          <p:cNvPr id="10" name="Picture Placeholder 9" descr="Untitled1.pn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" b="2355"/>
          <a:stretch/>
        </p:blipFill>
        <p:spPr>
          <a:xfrm>
            <a:off x="6757988" y="2557463"/>
            <a:ext cx="5549900" cy="4238625"/>
          </a:xfr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Picture Placeholder 8" descr="Untitled.pn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" t="419" r="22251" b="-419"/>
          <a:stretch/>
        </p:blipFill>
        <p:spPr>
          <a:xfrm>
            <a:off x="622806" y="2534626"/>
            <a:ext cx="5622925" cy="4268787"/>
          </a:xfr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bg-BG" dirty="0"/>
              <a:t>Обращайте внимание на адрес сайта, на котором совершаете платеж</a:t>
            </a:r>
          </a:p>
          <a:p>
            <a:endParaRPr lang="bg-BG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8459208" y="6920806"/>
            <a:ext cx="4373544" cy="766800"/>
          </a:xfrm>
        </p:spPr>
        <p:txBody>
          <a:bodyPr/>
          <a:lstStyle/>
          <a:p>
            <a:r>
              <a:rPr lang="bg-BG" dirty="0"/>
              <a:t>PCI DSS, иконки Mastercard и Visa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540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Базовые правила гигиены для электронного кошелька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19</a:t>
            </a:fld>
            <a:endParaRPr lang="ru-R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Одноразовый пароль на каждую операцию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Лицензионный антивирус на компьютере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Оплата с защищенного устройства (не общий wi-fi, не общий компьютер)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13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Если карта или кошелек скомпрометированы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20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Срочно звонить в службу поддержки, не теряя ни секунды, и просить заблокировать операции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Перевыпускать карту \ восстанавливать доступ к кошельку, следуя рекомендациям службы поддержки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793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/>
              <a:t>Как самостоятельно вырыть себе яму?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701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uk-UA" sz="5000" dirty="0"/>
              <a:t>Сфотографировать свою карточку и выложить ее в интернете.    Красивая же!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233327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/>
              <a:t>Решение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</a:pPr>
            <a:endParaRPr lang="ru-RU" dirty="0"/>
          </a:p>
          <a:p>
            <a:pPr lvl="1"/>
            <a:endParaRPr lang="ru-RU" dirty="0"/>
          </a:p>
          <a:p>
            <a:pPr lvl="1"/>
            <a:r>
              <a:rPr lang="ru-RU" dirty="0"/>
              <a:t>Не выкладывайте фото своей карты в интернет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Если очень хочется, затирайте минимум 8 цифр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Никогда никому не сообщайте CVC-код (три цифры с обратной стороны) </a:t>
            </a:r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marL="0" lvl="1" indent="0">
              <a:buNone/>
            </a:pPr>
            <a:r>
              <a:rPr lang="ru-RU" dirty="0"/>
              <a:t>стороны)</a:t>
            </a:r>
            <a:endParaRPr lang="en-US" dirty="0"/>
          </a:p>
        </p:txBody>
      </p:sp>
      <p:pic>
        <p:nvPicPr>
          <p:cNvPr id="12" name="Снимок экрана 2014-10-02 в 20.17.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2806" y="5349253"/>
            <a:ext cx="3646773" cy="3634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Снимок экрана 2014-10-02 в 20.17.29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12406" y="5349253"/>
            <a:ext cx="3622741" cy="3634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Снимок экрана 2014-10-02 в 20.17.53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02006" y="5349253"/>
            <a:ext cx="3670925" cy="36347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73914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Рассекретить пароль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24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Написать на бумажке и хранить на видном месте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Дать пароль «на минуточку» - особенно через сообщение в соцсетях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Сообщить его по телефону «сотруднику банка» или «платежного сервиса»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23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25</a:t>
            </a:fld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Использовать одноразовые пароли: SMS-пароли, таблицы кодов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Даже одноразовые пароли никому не сообщать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Включить sms-уведомления об операциях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860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736658"/>
      </p:ext>
    </p:extLst>
  </p:cSld>
  <p:clrMapOvr>
    <a:masterClrMapping/>
  </p:clrMapOvr>
</p:sld>
</file>

<file path=ppt/theme/theme1.xml><?xml version="1.0" encoding="utf-8"?>
<a:theme xmlns:a="http://schemas.openxmlformats.org/drawingml/2006/main" name="Yandex">
  <a:themeElements>
    <a:clrScheme name="Yandex">
      <a:dk1>
        <a:sysClr val="windowText" lastClr="000000"/>
      </a:dk1>
      <a:lt1>
        <a:sysClr val="window" lastClr="FFFFFF"/>
      </a:lt1>
      <a:dk2>
        <a:srgbClr val="FFCC00"/>
      </a:dk2>
      <a:lt2>
        <a:srgbClr val="FF0000"/>
      </a:lt2>
      <a:accent1>
        <a:srgbClr val="3878BE"/>
      </a:accent1>
      <a:accent2>
        <a:srgbClr val="8FD541"/>
      </a:accent2>
      <a:accent3>
        <a:srgbClr val="72C3E0"/>
      </a:accent3>
      <a:accent4>
        <a:srgbClr val="FC6867"/>
      </a:accent4>
      <a:accent5>
        <a:srgbClr val="FB7600"/>
      </a:accent5>
      <a:accent6>
        <a:srgbClr val="9E64A9"/>
      </a:accent6>
      <a:hlink>
        <a:srgbClr val="3878BE"/>
      </a:hlink>
      <a:folHlink>
        <a:srgbClr val="3878BE"/>
      </a:folHlink>
    </a:clrScheme>
    <a:fontScheme name="Yandex">
      <a:majorFont>
        <a:latin typeface="Textbook New"/>
        <a:ea typeface=""/>
        <a:cs typeface=""/>
      </a:majorFont>
      <a:minorFont>
        <a:latin typeface="Textbook New Ligh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000" dirty="0" err="1" smtClean="0">
            <a:solidFill>
              <a:schemeClr val="tx1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Yandex" id="{FBC09EDE-4B22-4643-BDAD-AEA0103939DE}" vid="{06F7D2BB-08D9-4E72-BC65-56BC9B14977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Yandex</Template>
  <TotalTime>5614</TotalTime>
  <Words>836</Words>
  <Application>Microsoft Office PowerPoint</Application>
  <PresentationFormat>Произвольный</PresentationFormat>
  <Paragraphs>164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Yandex</vt:lpstr>
      <vt:lpstr> Безопасность платежей</vt:lpstr>
      <vt:lpstr>Ущерб от карточного мошенничества</vt:lpstr>
      <vt:lpstr>Кто виноват?</vt:lpstr>
      <vt:lpstr>Фальшивые смски</vt:lpstr>
      <vt:lpstr>Выманивание sms-пароля</vt:lpstr>
      <vt:lpstr>«Официальные» письма платежных сервисов</vt:lpstr>
      <vt:lpstr>«Официальные» письма платежных сервисов</vt:lpstr>
      <vt:lpstr>Фальшивые выигрыши в лотереи</vt:lpstr>
      <vt:lpstr>Фальшивые выигрыши в лотереи</vt:lpstr>
      <vt:lpstr>Пример  “нигерийского” письма</vt:lpstr>
      <vt:lpstr>Сценарии</vt:lpstr>
      <vt:lpstr>Фальшивые сайты авиабилетов</vt:lpstr>
      <vt:lpstr>Фальшивые интернет-магазины</vt:lpstr>
      <vt:lpstr>«Выгодные» покупки</vt:lpstr>
      <vt:lpstr>Выпрашивание денег</vt:lpstr>
      <vt:lpstr>Халява с подпиской </vt:lpstr>
      <vt:lpstr>Что нужно знать о своей банковской карточке?</vt:lpstr>
      <vt:lpstr>Что нужно знать о платежах банковской карточкой?</vt:lpstr>
      <vt:lpstr>Базовые правила гигиены для электронного кошелька</vt:lpstr>
      <vt:lpstr>Если карта или кошелек скомпрометированы</vt:lpstr>
      <vt:lpstr>Как самостоятельно вырыть себе яму?</vt:lpstr>
      <vt:lpstr>Презентация PowerPoint</vt:lpstr>
      <vt:lpstr>Решение</vt:lpstr>
      <vt:lpstr>Рассекретить пароль</vt:lpstr>
      <vt:lpstr>Решение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presentation</dc:creator>
  <cp:lastModifiedBy>user</cp:lastModifiedBy>
  <cp:revision>69</cp:revision>
  <dcterms:created xsi:type="dcterms:W3CDTF">2014-09-19T11:08:16Z</dcterms:created>
  <dcterms:modified xsi:type="dcterms:W3CDTF">2023-07-07T10:43:08Z</dcterms:modified>
</cp:coreProperties>
</file>